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m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23" r:id="rId2"/>
    <p:sldId id="334" r:id="rId3"/>
    <p:sldId id="322" r:id="rId4"/>
    <p:sldId id="369" r:id="rId5"/>
    <p:sldId id="324" r:id="rId6"/>
    <p:sldId id="327" r:id="rId7"/>
    <p:sldId id="328" r:id="rId8"/>
    <p:sldId id="346" r:id="rId9"/>
    <p:sldId id="339" r:id="rId10"/>
    <p:sldId id="354" r:id="rId11"/>
    <p:sldId id="340" r:id="rId12"/>
    <p:sldId id="341" r:id="rId13"/>
    <p:sldId id="348" r:id="rId14"/>
    <p:sldId id="356" r:id="rId15"/>
    <p:sldId id="336" r:id="rId16"/>
    <p:sldId id="353" r:id="rId17"/>
    <p:sldId id="370" r:id="rId18"/>
    <p:sldId id="355" r:id="rId19"/>
    <p:sldId id="349" r:id="rId20"/>
    <p:sldId id="347" r:id="rId21"/>
    <p:sldId id="359" r:id="rId22"/>
    <p:sldId id="360" r:id="rId23"/>
    <p:sldId id="361" r:id="rId24"/>
    <p:sldId id="362" r:id="rId25"/>
    <p:sldId id="372" r:id="rId26"/>
    <p:sldId id="374" r:id="rId27"/>
    <p:sldId id="371" r:id="rId28"/>
    <p:sldId id="375" r:id="rId29"/>
    <p:sldId id="376" r:id="rId30"/>
    <p:sldId id="366" r:id="rId31"/>
    <p:sldId id="365" r:id="rId32"/>
    <p:sldId id="367" r:id="rId33"/>
    <p:sldId id="363" r:id="rId34"/>
    <p:sldId id="364" r:id="rId35"/>
    <p:sldId id="368" r:id="rId36"/>
    <p:sldId id="357" r:id="rId37"/>
    <p:sldId id="343" r:id="rId38"/>
    <p:sldId id="344" r:id="rId39"/>
    <p:sldId id="345" r:id="rId40"/>
    <p:sldId id="331" r:id="rId41"/>
    <p:sldId id="329" r:id="rId42"/>
    <p:sldId id="330" r:id="rId43"/>
    <p:sldId id="332" r:id="rId44"/>
    <p:sldId id="373" r:id="rId45"/>
    <p:sldId id="351" r:id="rId46"/>
    <p:sldId id="358" r:id="rId47"/>
  </p:sldIdLst>
  <p:sldSz cx="10972800" cy="6858000"/>
  <p:notesSz cx="6858000" cy="9144000"/>
  <p:defaultTextStyle>
    <a:defPPr>
      <a:defRPr lang="nl-NL"/>
    </a:defPPr>
    <a:lvl1pPr marL="0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14270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71405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28540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85675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42811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99944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57079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>
        <p:scale>
          <a:sx n="100" d="100"/>
          <a:sy n="100" d="100"/>
        </p:scale>
        <p:origin x="-80" y="-80"/>
      </p:cViewPr>
      <p:guideLst>
        <p:guide orient="horz" pos="21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7/2/13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0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5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40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75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11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44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79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DevBytes</a:t>
            </a:r>
            <a:r>
              <a:rPr lang="en-US" dirty="0" smtClean="0"/>
              <a:t> with Chet </a:t>
            </a:r>
            <a:r>
              <a:rPr lang="en-US" dirty="0" err="1" smtClean="0"/>
              <a:t>Haase</a:t>
            </a:r>
            <a:r>
              <a:rPr lang="en-US" dirty="0" smtClean="0"/>
              <a:t>: https://plus.google.com/104755487586666698979/posts/dXABXJHBa8n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17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Feb 21, 2013 by Rich Hyndman:</a:t>
            </a:r>
            <a:r>
              <a:rPr lang="en-US" baseline="0" dirty="0" smtClean="0"/>
              <a:t> https://plus.google.com/115995639636688350464/posts/EJ8sqwP7jxU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860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Anders Ericsson:</a:t>
            </a:r>
            <a:r>
              <a:rPr lang="en-US" baseline="0" dirty="0" smtClean="0"/>
              <a:t> http://www.jayway.com/2012/08/29/creating-custom-android-views-part-3-animating-your-custom-views-smoothly/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27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Roman </a:t>
            </a:r>
            <a:r>
              <a:rPr lang="en-US" dirty="0" err="1" smtClean="0"/>
              <a:t>Nurik’s</a:t>
            </a:r>
            <a:r>
              <a:rPr lang="en-US" dirty="0" smtClean="0"/>
              <a:t> </a:t>
            </a:r>
            <a:r>
              <a:rPr lang="en-US" dirty="0" err="1" smtClean="0"/>
              <a:t>WizardPager</a:t>
            </a:r>
            <a:r>
              <a:rPr lang="en-US" dirty="0" smtClean="0"/>
              <a:t> (not really</a:t>
            </a:r>
            <a:r>
              <a:rPr lang="en-US" baseline="0" dirty="0" smtClean="0"/>
              <a:t> a custom component; an extension of Fragments with a model)</a:t>
            </a:r>
            <a:r>
              <a:rPr lang="en-US" dirty="0" smtClean="0"/>
              <a:t>:</a:t>
            </a:r>
            <a:r>
              <a:rPr lang="en-US" baseline="0" dirty="0" smtClean="0"/>
              <a:t> https://plus.google.com/113735310430199015092/posts/6cVymZvn3f4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44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Roman </a:t>
            </a:r>
            <a:r>
              <a:rPr lang="en-US" dirty="0" err="1" smtClean="0"/>
              <a:t>Nurik’s</a:t>
            </a:r>
            <a:r>
              <a:rPr lang="en-US" dirty="0" smtClean="0"/>
              <a:t> </a:t>
            </a:r>
            <a:r>
              <a:rPr lang="en-US" dirty="0" err="1" smtClean="0"/>
              <a:t>WizardPager</a:t>
            </a:r>
            <a:r>
              <a:rPr lang="en-US" dirty="0" smtClean="0"/>
              <a:t> (not really</a:t>
            </a:r>
            <a:r>
              <a:rPr lang="en-US" baseline="0" dirty="0" smtClean="0"/>
              <a:t> a custom component; an extension of Fragments with a model)</a:t>
            </a:r>
            <a:r>
              <a:rPr lang="en-US" dirty="0" smtClean="0"/>
              <a:t>:</a:t>
            </a:r>
            <a:r>
              <a:rPr lang="en-US" baseline="0" dirty="0" smtClean="0"/>
              <a:t> https://plus.google.com/113735310430199015092/posts/6cVymZvn3f4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444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trying to make something pretty, like a fancy animation that would otherwise need constant </a:t>
            </a:r>
            <a:r>
              <a:rPr lang="en-US" dirty="0" err="1" smtClean="0"/>
              <a:t>layouting</a:t>
            </a:r>
            <a:r>
              <a:rPr lang="en-US" dirty="0" smtClean="0"/>
              <a:t>, consider a custom component</a:t>
            </a:r>
          </a:p>
          <a:p>
            <a:r>
              <a:rPr lang="en-US" dirty="0" smtClean="0"/>
              <a:t>If you’re trying to position graphics</a:t>
            </a:r>
            <a:r>
              <a:rPr lang="en-US" baseline="0" dirty="0" smtClean="0"/>
              <a:t> in a particular way, you might otherwise end up with lots of (nested) </a:t>
            </a:r>
            <a:r>
              <a:rPr lang="en-US" baseline="0" dirty="0" err="1" smtClean="0"/>
              <a:t>ViewGroups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415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Adhere to MVC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a</a:t>
            </a:r>
            <a:r>
              <a:rPr lang="en-US" dirty="0" smtClean="0"/>
              <a:t>lso avoids DRY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21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Except, it won’t be clumsy</a:t>
            </a:r>
          </a:p>
          <a:p>
            <a:r>
              <a:rPr lang="en-US" dirty="0" smtClean="0"/>
              <a:t>It will be all polymorphic and fit nicely in the MVC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9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6369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basic building block of all Android’s UI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343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130429"/>
            <a:ext cx="932688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3886200"/>
            <a:ext cx="76809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74640"/>
            <a:ext cx="246888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74640"/>
            <a:ext cx="722376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4406903"/>
            <a:ext cx="932688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2906713"/>
            <a:ext cx="932688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142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00201"/>
            <a:ext cx="4846320" cy="4525963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600201"/>
            <a:ext cx="4846320" cy="4525963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35113"/>
            <a:ext cx="4848226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00" b="1"/>
            </a:lvl3pPr>
            <a:lvl4pPr marL="1371405" indent="0">
              <a:buNone/>
              <a:defRPr sz="1600" b="1"/>
            </a:lvl4pPr>
            <a:lvl5pPr marL="1828540" indent="0">
              <a:buNone/>
              <a:defRPr sz="1600" b="1"/>
            </a:lvl5pPr>
            <a:lvl6pPr marL="2285675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4" indent="0">
              <a:buNone/>
              <a:defRPr sz="1600" b="1"/>
            </a:lvl8pPr>
            <a:lvl9pPr marL="36570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174875"/>
            <a:ext cx="484822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3" y="1535113"/>
            <a:ext cx="485013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00" b="1"/>
            </a:lvl3pPr>
            <a:lvl4pPr marL="1371405" indent="0">
              <a:buNone/>
              <a:defRPr sz="1600" b="1"/>
            </a:lvl4pPr>
            <a:lvl5pPr marL="1828540" indent="0">
              <a:buNone/>
              <a:defRPr sz="1600" b="1"/>
            </a:lvl5pPr>
            <a:lvl6pPr marL="2285675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4" indent="0">
              <a:buNone/>
              <a:defRPr sz="1600" b="1"/>
            </a:lvl8pPr>
            <a:lvl9pPr marL="36570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3" y="2174875"/>
            <a:ext cx="48501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3051"/>
            <a:ext cx="3609976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273053"/>
            <a:ext cx="6134100" cy="585311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435103"/>
            <a:ext cx="360997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5" indent="0">
              <a:buNone/>
              <a:defRPr sz="1200"/>
            </a:lvl2pPr>
            <a:lvl3pPr marL="914270" indent="0">
              <a:buNone/>
              <a:defRPr sz="1000"/>
            </a:lvl3pPr>
            <a:lvl4pPr marL="1371405" indent="0">
              <a:buNone/>
              <a:defRPr sz="700"/>
            </a:lvl4pPr>
            <a:lvl5pPr marL="1828540" indent="0">
              <a:buNone/>
              <a:defRPr sz="700"/>
            </a:lvl5pPr>
            <a:lvl6pPr marL="2285675" indent="0">
              <a:buNone/>
              <a:defRPr sz="700"/>
            </a:lvl6pPr>
            <a:lvl7pPr marL="2742811" indent="0">
              <a:buNone/>
              <a:defRPr sz="700"/>
            </a:lvl7pPr>
            <a:lvl8pPr marL="3199944" indent="0">
              <a:buNone/>
              <a:defRPr sz="700"/>
            </a:lvl8pPr>
            <a:lvl9pPr marL="365707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4800600"/>
            <a:ext cx="658368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612775"/>
            <a:ext cx="65836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5" indent="0">
              <a:buNone/>
              <a:defRPr sz="2700"/>
            </a:lvl2pPr>
            <a:lvl3pPr marL="914270" indent="0">
              <a:buNone/>
              <a:defRPr sz="2400"/>
            </a:lvl3pPr>
            <a:lvl4pPr marL="1371405" indent="0">
              <a:buNone/>
              <a:defRPr sz="2000"/>
            </a:lvl4pPr>
            <a:lvl5pPr marL="1828540" indent="0">
              <a:buNone/>
              <a:defRPr sz="2000"/>
            </a:lvl5pPr>
            <a:lvl6pPr marL="2285675" indent="0">
              <a:buNone/>
              <a:defRPr sz="2000"/>
            </a:lvl6pPr>
            <a:lvl7pPr marL="2742811" indent="0">
              <a:buNone/>
              <a:defRPr sz="2000"/>
            </a:lvl7pPr>
            <a:lvl8pPr marL="3199944" indent="0">
              <a:buNone/>
              <a:defRPr sz="2000"/>
            </a:lvl8pPr>
            <a:lvl9pPr marL="3657079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5367338"/>
            <a:ext cx="658368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35" indent="0">
              <a:buNone/>
              <a:defRPr sz="1200"/>
            </a:lvl2pPr>
            <a:lvl3pPr marL="914270" indent="0">
              <a:buNone/>
              <a:defRPr sz="1000"/>
            </a:lvl3pPr>
            <a:lvl4pPr marL="1371405" indent="0">
              <a:buNone/>
              <a:defRPr sz="700"/>
            </a:lvl4pPr>
            <a:lvl5pPr marL="1828540" indent="0">
              <a:buNone/>
              <a:defRPr sz="700"/>
            </a:lvl5pPr>
            <a:lvl6pPr marL="2285675" indent="0">
              <a:buNone/>
              <a:defRPr sz="700"/>
            </a:lvl6pPr>
            <a:lvl7pPr marL="2742811" indent="0">
              <a:buNone/>
              <a:defRPr sz="700"/>
            </a:lvl7pPr>
            <a:lvl8pPr marL="3199944" indent="0">
              <a:buNone/>
              <a:defRPr sz="700"/>
            </a:lvl8pPr>
            <a:lvl9pPr marL="365707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6356354"/>
            <a:ext cx="256032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7/2/13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6356354"/>
            <a:ext cx="347472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6356354"/>
            <a:ext cx="256032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27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Roboto Black"/>
          <a:ea typeface="+mj-ea"/>
          <a:cs typeface="Roboto Black"/>
        </a:defRPr>
      </a:lvl1pPr>
    </p:titleStyle>
    <p:bodyStyle>
      <a:lvl1pPr marL="342852" indent="-342852" algn="l" defTabSz="9142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45" indent="-285708" algn="l" defTabSz="9142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7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72" indent="-228566" algn="l" defTabSz="91427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06" indent="-228566" algn="l" defTabSz="91427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42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7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12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46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5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0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5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4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9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>
                <a:tint val="40000"/>
                <a:satMod val="35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64709"/>
            <a:ext cx="9326880" cy="1470025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Custom Components for Android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65920" y="1988840"/>
            <a:ext cx="8640960" cy="1752600"/>
          </a:xfrm>
        </p:spPr>
        <p:txBody>
          <a:bodyPr>
            <a:normAutofit/>
          </a:bodyPr>
          <a:lstStyle/>
          <a:p>
            <a:r>
              <a:rPr lang="en-US" sz="3600" i="1" dirty="0" smtClean="0"/>
              <a:t>It’s easier than you think!</a:t>
            </a:r>
            <a:endParaRPr lang="en-US" sz="3600" i="1" dirty="0"/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19" y="3861051"/>
            <a:ext cx="1911928" cy="19119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3498979" y="5117706"/>
            <a:ext cx="370048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</a:t>
            </a:r>
          </a:p>
        </p:txBody>
      </p:sp>
      <p:pic>
        <p:nvPicPr>
          <p:cNvPr id="2050" name="Picture 2" descr="C:\Users\Paul\Dropbox\Pixplicity Publicity\Branding\Logos\Pixplicity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0" y="5066134"/>
            <a:ext cx="3929658" cy="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6705">
        <p:fade/>
      </p:transition>
    </mc:Choice>
    <mc:Fallback xmlns="">
      <p:transition xmlns:p14="http://schemas.microsoft.com/office/powerpoint/2010/main" advTm="6705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 class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TextView {</a:t>
            </a: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FontTextView(Context context) {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(context);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FontTextView(Context context, AttributeSet attrs) {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(context, attrs);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FontTextView(Context context, AttributeSet attrs, int defStyle) {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(context, attrs, defStyle);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(String typeface) {</a:t>
            </a:r>
          </a:p>
          <a:p>
            <a:pPr marL="799985" lvl="2" indent="0">
              <a:buNone/>
            </a:pPr>
            <a:r>
              <a:rPr lang="en-US" sz="1400" dirty="0" err="1">
                <a:latin typeface="Consolas" pitchFamily="49" charset="0"/>
                <a:cs typeface="Consolas" pitchFamily="49" charset="0"/>
              </a:rPr>
              <a:t>FontUtil.setTypeface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FontTextView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77888" y="1162845"/>
            <a:ext cx="5947862" cy="1800200"/>
            <a:chOff x="755576" y="1124744"/>
            <a:chExt cx="4956551" cy="1800200"/>
          </a:xfrm>
        </p:grpSpPr>
        <p:sp>
          <p:nvSpPr>
            <p:cNvPr id="9" name="Rounded Rectangle 8"/>
            <p:cNvSpPr/>
            <p:nvPr/>
          </p:nvSpPr>
          <p:spPr>
            <a:xfrm>
              <a:off x="755576" y="2060848"/>
              <a:ext cx="3480386" cy="86409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ular Callout 4"/>
            <p:cNvSpPr/>
            <p:nvPr/>
          </p:nvSpPr>
          <p:spPr>
            <a:xfrm>
              <a:off x="1175623" y="1124744"/>
              <a:ext cx="4536504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Simple constructor to use when creating a view from code.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77888" y="1926357"/>
            <a:ext cx="6120680" cy="1819251"/>
            <a:chOff x="755576" y="1105694"/>
            <a:chExt cx="5100567" cy="1819250"/>
          </a:xfrm>
        </p:grpSpPr>
        <p:sp>
          <p:nvSpPr>
            <p:cNvPr id="14" name="Rounded Rectangle 13"/>
            <p:cNvSpPr/>
            <p:nvPr/>
          </p:nvSpPr>
          <p:spPr>
            <a:xfrm>
              <a:off x="755576" y="2060848"/>
              <a:ext cx="5100567" cy="86409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ular Callout 14"/>
            <p:cNvSpPr/>
            <p:nvPr/>
          </p:nvSpPr>
          <p:spPr>
            <a:xfrm>
              <a:off x="1175623" y="1105694"/>
              <a:ext cx="4536504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Constructor that is called when inflating a view from XML.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7891" y="2675013"/>
            <a:ext cx="7416824" cy="1872208"/>
            <a:chOff x="755577" y="1124744"/>
            <a:chExt cx="6180687" cy="1872208"/>
          </a:xfrm>
        </p:grpSpPr>
        <p:sp>
          <p:nvSpPr>
            <p:cNvPr id="17" name="Rounded Rectangle 16"/>
            <p:cNvSpPr/>
            <p:nvPr/>
          </p:nvSpPr>
          <p:spPr>
            <a:xfrm>
              <a:off x="755577" y="2060848"/>
              <a:ext cx="6180687" cy="936104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1175623" y="1124744"/>
              <a:ext cx="4536504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Perform inflation from XML and apply a class-specific base style.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70178" y="1570441"/>
            <a:ext cx="1987421" cy="1111184"/>
            <a:chOff x="467544" y="2794576"/>
            <a:chExt cx="1656184" cy="1111184"/>
          </a:xfrm>
        </p:grpSpPr>
        <p:sp>
          <p:nvSpPr>
            <p:cNvPr id="22" name="Rounded Rectangle 21"/>
            <p:cNvSpPr/>
            <p:nvPr/>
          </p:nvSpPr>
          <p:spPr>
            <a:xfrm>
              <a:off x="827003" y="2794576"/>
              <a:ext cx="824798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ular Callout 22"/>
            <p:cNvSpPr/>
            <p:nvPr/>
          </p:nvSpPr>
          <p:spPr>
            <a:xfrm>
              <a:off x="467544" y="3356992"/>
              <a:ext cx="1656184" cy="548768"/>
            </a:xfrm>
            <a:prstGeom prst="wedgeRectCallout">
              <a:avLst>
                <a:gd name="adj1" fmla="val -7736"/>
                <a:gd name="adj2" fmla="val -9695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extends </a:t>
              </a:r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View</a:t>
              </a:r>
              <a:endParaRPr lang="en-US" dirty="0"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FontUtil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static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view,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Typeface.createFromAsset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view.getContext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getAssets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fonts/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FontUtil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7369" y="3501008"/>
            <a:ext cx="3291782" cy="287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837466" y="2605848"/>
            <a:ext cx="3274499" cy="2701080"/>
            <a:chOff x="1531220" y="2605848"/>
            <a:chExt cx="2728747" cy="2701080"/>
          </a:xfrm>
        </p:grpSpPr>
        <p:sp>
          <p:nvSpPr>
            <p:cNvPr id="6" name="Rounded Rectangle 5"/>
            <p:cNvSpPr/>
            <p:nvPr/>
          </p:nvSpPr>
          <p:spPr>
            <a:xfrm>
              <a:off x="2175260" y="2605848"/>
              <a:ext cx="2084707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2111728" y="3035816"/>
              <a:ext cx="1140125" cy="1833344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1531220" y="4941168"/>
              <a:ext cx="776402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02027" y="2852937"/>
            <a:ext cx="976336" cy="2707736"/>
            <a:chOff x="2265268" y="2605848"/>
            <a:chExt cx="813613" cy="2707736"/>
          </a:xfrm>
        </p:grpSpPr>
        <p:sp>
          <p:nvSpPr>
            <p:cNvPr id="16" name="Rounded Rectangle 15"/>
            <p:cNvSpPr/>
            <p:nvPr/>
          </p:nvSpPr>
          <p:spPr>
            <a:xfrm>
              <a:off x="2298796" y="2605848"/>
              <a:ext cx="780085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685314" y="3044720"/>
              <a:ext cx="105792" cy="1824440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2265268" y="4947824"/>
              <a:ext cx="720080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26160" y="2339359"/>
            <a:ext cx="2952328" cy="1319317"/>
            <a:chOff x="671567" y="2785051"/>
            <a:chExt cx="2460273" cy="1319317"/>
          </a:xfrm>
        </p:grpSpPr>
        <p:sp>
          <p:nvSpPr>
            <p:cNvPr id="21" name="Rounded Rectangle 20"/>
            <p:cNvSpPr/>
            <p:nvPr/>
          </p:nvSpPr>
          <p:spPr>
            <a:xfrm>
              <a:off x="671567" y="2785051"/>
              <a:ext cx="2182285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ular Callout 21"/>
            <p:cNvSpPr/>
            <p:nvPr/>
          </p:nvSpPr>
          <p:spPr>
            <a:xfrm>
              <a:off x="827584" y="3370640"/>
              <a:ext cx="2304256" cy="733728"/>
            </a:xfrm>
            <a:prstGeom prst="wedgeRectCallout">
              <a:avLst>
                <a:gd name="adj1" fmla="val -8420"/>
                <a:gd name="adj2" fmla="val -904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We should probably reuse typefaces.</a:t>
              </a:r>
              <a:endParaRPr lang="en-US" dirty="0"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1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static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view,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view.getContext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(typeface);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Typeface.createFromAsset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context.getAssets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fonts/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FontUtil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private static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Map&lt;String, Typeface&gt; 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FONTS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HashMap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&lt;String, Typeface&gt;();</a:t>
            </a:r>
          </a:p>
          <a:p>
            <a:pPr marL="0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static void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view, String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399993" lvl="1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view.setTypeface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view.getContext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FONTS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.get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(typeface ==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Typeface.createFromAsset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context.getAssets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399993" lvl="1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fonts/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+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FONTS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.put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04917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com.pixplicity.mobdevcon.widgets.FontTextView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Layout</a:t>
            </a:r>
            <a:endParaRPr lang="en-US" dirty="0">
              <a:cs typeface="Consolas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49896" y="2627391"/>
            <a:ext cx="4896544" cy="1358627"/>
            <a:chOff x="755576" y="1062261"/>
            <a:chExt cx="4080454" cy="1358627"/>
          </a:xfrm>
        </p:grpSpPr>
        <p:sp>
          <p:nvSpPr>
            <p:cNvPr id="8" name="Rounded Rectangle 7"/>
            <p:cNvSpPr/>
            <p:nvPr/>
          </p:nvSpPr>
          <p:spPr>
            <a:xfrm>
              <a:off x="755576" y="2060848"/>
              <a:ext cx="4080454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952550" y="1062261"/>
              <a:ext cx="3684598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Provide the fully qualified name to the custom component.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86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format="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format="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3974232" y="1672235"/>
            <a:ext cx="1512168" cy="532631"/>
          </a:xfrm>
          <a:prstGeom prst="wedgeRectCallout">
            <a:avLst>
              <a:gd name="adj1" fmla="val -33244"/>
              <a:gd name="adj2" fmla="val 916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2822104" y="3596869"/>
            <a:ext cx="1512168" cy="532631"/>
          </a:xfrm>
          <a:prstGeom prst="wedgeRectCallout">
            <a:avLst>
              <a:gd name="adj1" fmla="val -33874"/>
              <a:gd name="adj2" fmla="val -8542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class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context)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FontTextView</a:t>
            </a:r>
            <a:endParaRPr lang="en-US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(context, null, 0);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TypedArray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a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context.obtainStyledAttributes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String typeface =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a.getString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R.styleable.FontTextView_typeface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a.recycle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(typeface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(String typeface) {</a:t>
            </a:r>
          </a:p>
          <a:p>
            <a:pPr marL="399993" lvl="1" indent="0">
              <a:buNone/>
            </a:pPr>
            <a:r>
              <a:rPr lang="en-US" sz="1400" dirty="0" err="1">
                <a:latin typeface="Consolas" pitchFamily="49" charset="0"/>
                <a:cs typeface="Consolas" pitchFamily="49" charset="0"/>
              </a:rPr>
              <a:t>FontUtil.setTypeface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typeface);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FontTextView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49899" y="836715"/>
            <a:ext cx="4896544" cy="1358627"/>
            <a:chOff x="755577" y="1052736"/>
            <a:chExt cx="4080453" cy="1358627"/>
          </a:xfrm>
        </p:grpSpPr>
        <p:sp>
          <p:nvSpPr>
            <p:cNvPr id="5" name="Rounded Rectangle 4"/>
            <p:cNvSpPr/>
            <p:nvPr/>
          </p:nvSpPr>
          <p:spPr>
            <a:xfrm>
              <a:off x="755577" y="2051323"/>
              <a:ext cx="1620180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755577" y="1052736"/>
              <a:ext cx="4080453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Setting attributes directly from the layout, or indirectly from the style.</a:t>
              </a:r>
              <a:endParaRPr lang="en-US" dirty="0"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572811" y="3789040"/>
            <a:ext cx="4162063" cy="864096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accent6"/>
            </a:solidFill>
          </a:ln>
        </p:spPr>
        <p:txBody>
          <a:bodyPr vert="horz" lIns="91427" tIns="45713" rIns="91427" bIns="4571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9390" y="4149083"/>
            <a:ext cx="4977010" cy="1656184"/>
            <a:chOff x="755576" y="1297335"/>
            <a:chExt cx="4147509" cy="1656183"/>
          </a:xfrm>
        </p:grpSpPr>
        <p:sp>
          <p:nvSpPr>
            <p:cNvPr id="8" name="Rounded Rectangle 7"/>
            <p:cNvSpPr/>
            <p:nvPr/>
          </p:nvSpPr>
          <p:spPr>
            <a:xfrm>
              <a:off x="755576" y="2060847"/>
              <a:ext cx="3703459" cy="892671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1763688" y="1297335"/>
              <a:ext cx="3139397" cy="547488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Setting attributes through code.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1629" y="2347741"/>
            <a:ext cx="6615211" cy="1801343"/>
            <a:chOff x="2760661" y="2347739"/>
            <a:chExt cx="5512675" cy="1801341"/>
          </a:xfrm>
        </p:grpSpPr>
        <p:sp>
          <p:nvSpPr>
            <p:cNvPr id="11" name="Rounded Rectangle 10"/>
            <p:cNvSpPr/>
            <p:nvPr/>
          </p:nvSpPr>
          <p:spPr>
            <a:xfrm>
              <a:off x="2760661" y="2347739"/>
              <a:ext cx="2100233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58372" y="3789040"/>
              <a:ext cx="1214964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60894" y="2717304"/>
              <a:ext cx="2159378" cy="1071736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285561" y="2852938"/>
            <a:ext cx="4893712" cy="1548172"/>
            <a:chOff x="3242022" y="2852936"/>
            <a:chExt cx="4078095" cy="1548172"/>
          </a:xfrm>
        </p:grpSpPr>
        <p:sp>
          <p:nvSpPr>
            <p:cNvPr id="12" name="Rounded Rectangle 11"/>
            <p:cNvSpPr/>
            <p:nvPr/>
          </p:nvSpPr>
          <p:spPr>
            <a:xfrm>
              <a:off x="3242022" y="2852936"/>
              <a:ext cx="2887166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420017" y="4041068"/>
              <a:ext cx="900100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856144" y="3283611"/>
              <a:ext cx="612066" cy="685449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31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com.pixplicity.mobdevcon.widgets.FontTextView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                            /&gt;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com.pixplicity.mobdevcon.widgets.FontTextView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           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com.pixplicity.mobdevcon.widgets.FontTextView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app:typeface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Layout</a:t>
            </a:r>
            <a:endParaRPr lang="en-US" dirty="0">
              <a:cs typeface="Consolas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09939" y="1090839"/>
            <a:ext cx="4493525" cy="1358627"/>
            <a:chOff x="755576" y="1062261"/>
            <a:chExt cx="3744604" cy="1358627"/>
          </a:xfrm>
        </p:grpSpPr>
        <p:sp>
          <p:nvSpPr>
            <p:cNvPr id="5" name="Rounded Rectangle 4"/>
            <p:cNvSpPr/>
            <p:nvPr/>
          </p:nvSpPr>
          <p:spPr>
            <a:xfrm>
              <a:off x="755576" y="2060848"/>
              <a:ext cx="1020112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815582" y="1062261"/>
              <a:ext cx="3684598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Add a namespace declaration for </a:t>
              </a:r>
              <a:r>
                <a:rPr lang="en-US" dirty="0"/>
                <a:t>our package…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37930" y="4908425"/>
            <a:ext cx="4421519" cy="1078955"/>
            <a:chOff x="376673" y="2060848"/>
            <a:chExt cx="3684598" cy="1078954"/>
          </a:xfrm>
        </p:grpSpPr>
        <p:sp>
          <p:nvSpPr>
            <p:cNvPr id="11" name="Rounded Rectangle 10"/>
            <p:cNvSpPr/>
            <p:nvPr/>
          </p:nvSpPr>
          <p:spPr>
            <a:xfrm>
              <a:off x="763513" y="2060848"/>
              <a:ext cx="1241277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ular Callout 11"/>
            <p:cNvSpPr/>
            <p:nvPr/>
          </p:nvSpPr>
          <p:spPr>
            <a:xfrm>
              <a:off x="376673" y="2625055"/>
              <a:ext cx="3684598" cy="514747"/>
            </a:xfrm>
            <a:prstGeom prst="wedgeRectCallout">
              <a:avLst>
                <a:gd name="adj1" fmla="val -33022"/>
                <a:gd name="adj2" fmla="val -10298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…so we can use it here.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56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3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res-auto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"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com.pixplicity.mobdevcon.widgets.FontTextView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app:typeface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Abel-Regular.ttf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Layout</a:t>
            </a:r>
            <a:endParaRPr lang="en-US" dirty="0"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44244" y="2401143"/>
            <a:ext cx="3710508" cy="307777"/>
          </a:xfrm>
          <a:prstGeom prst="rect">
            <a:avLst/>
          </a:prstGeom>
          <a:solidFill>
            <a:schemeClr val="bg1"/>
          </a:solidFill>
          <a:ln w="28575" cmpd="sng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Consolas"/>
                <a:cs typeface="Consolas"/>
              </a:rPr>
              <a:t>/</a:t>
            </a:r>
            <a:r>
              <a:rPr lang="en-US" sz="1400" i="1" dirty="0" err="1" smtClean="0">
                <a:latin typeface="Consolas"/>
                <a:cs typeface="Consolas"/>
              </a:rPr>
              <a:t>apk</a:t>
            </a:r>
            <a:r>
              <a:rPr lang="en-US" sz="1400" i="1" dirty="0" smtClean="0">
                <a:latin typeface="Consolas"/>
                <a:cs typeface="Consolas"/>
              </a:rPr>
              <a:t>/res/</a:t>
            </a:r>
            <a:r>
              <a:rPr lang="en-US" sz="1400" i="1" dirty="0" err="1" smtClean="0">
                <a:latin typeface="Consolas"/>
                <a:cs typeface="Consolas"/>
              </a:rPr>
              <a:t>com.pixplicity.mobdevcon</a:t>
            </a:r>
            <a:endParaRPr lang="en-US" sz="1400" i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0434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Demo: fonts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7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Components?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88" y="1600203"/>
            <a:ext cx="2706624" cy="4511040"/>
          </a:xfrm>
        </p:spPr>
      </p:pic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parent="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android:style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Widget.TextView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android:text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"&gt;@string/pangram&lt;/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android:textSize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"&gt;18sp&lt;/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parent="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android:style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Widget.TextView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"&gt;@string/pangram&lt;/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android:textSize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"&gt;18sp&lt;/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 smtClean="0">
                <a:latin typeface="Consolas" pitchFamily="49" charset="0"/>
                <a:cs typeface="Consolas" pitchFamily="49" charset="0"/>
              </a:rPr>
              <a:t>com.pixplicity.mobdevcon:typeface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                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parent="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android:style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Widget.TextView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"&gt;@string/pangram&lt;/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android:textSize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"&gt;18sp&lt;/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 smtClean="0">
                <a:latin typeface="Consolas" pitchFamily="49" charset="0"/>
                <a:cs typeface="Consolas" pitchFamily="49" charset="0"/>
              </a:rPr>
              <a:t>com.pixplicity.mobdevcon:typeface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"&gt;Abel-Regular.ttf&lt;/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52538" y="3131443"/>
            <a:ext cx="3986271" cy="1078955"/>
            <a:chOff x="755575" y="2060848"/>
            <a:chExt cx="3321893" cy="1078954"/>
          </a:xfrm>
        </p:grpSpPr>
        <p:sp>
          <p:nvSpPr>
            <p:cNvPr id="8" name="Rounded Rectangle 7"/>
            <p:cNvSpPr/>
            <p:nvPr/>
          </p:nvSpPr>
          <p:spPr>
            <a:xfrm>
              <a:off x="755575" y="2060848"/>
              <a:ext cx="3008271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952550" y="2625055"/>
              <a:ext cx="3124918" cy="514747"/>
            </a:xfrm>
            <a:prstGeom prst="wedgeRectCallout">
              <a:avLst>
                <a:gd name="adj1" fmla="val -33022"/>
                <a:gd name="adj2" fmla="val -10298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Provide the package name.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06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Demo: styled fonts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Another custom view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class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SimpleAnimatedView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View {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/>
              <a:t>…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argb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(128, 233, 233, 233));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STROKE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argb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(128, 187, 187, 187));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mPaintLn.setStrokeWidth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(2);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Color.argb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(255, 0, 153, 204));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1470" y="1801391"/>
            <a:ext cx="6529147" cy="1872208"/>
            <a:chOff x="795933" y="2060848"/>
            <a:chExt cx="5440957" cy="1872208"/>
          </a:xfrm>
        </p:grpSpPr>
        <p:sp>
          <p:nvSpPr>
            <p:cNvPr id="17" name="Rounded Rectangle 16"/>
            <p:cNvSpPr/>
            <p:nvPr/>
          </p:nvSpPr>
          <p:spPr>
            <a:xfrm>
              <a:off x="795933" y="2060848"/>
              <a:ext cx="5440957" cy="936104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3056538" y="3140968"/>
              <a:ext cx="3000332" cy="792088"/>
            </a:xfrm>
            <a:prstGeom prst="wedgeRectCallout">
              <a:avLst>
                <a:gd name="adj1" fmla="val -33281"/>
                <a:gd name="adj2" fmla="val -832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Allocate objects you intend to use in draw &amp; layout once…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939" y="3641787"/>
            <a:ext cx="2856104" cy="2620864"/>
            <a:chOff x="20012" y="2060847"/>
            <a:chExt cx="2380084" cy="2620864"/>
          </a:xfrm>
        </p:grpSpPr>
        <p:sp>
          <p:nvSpPr>
            <p:cNvPr id="9" name="Rounded Rectangle 8"/>
            <p:cNvSpPr/>
            <p:nvPr/>
          </p:nvSpPr>
          <p:spPr>
            <a:xfrm>
              <a:off x="20012" y="2060847"/>
              <a:ext cx="840093" cy="1875445"/>
            </a:xfrm>
            <a:prstGeom prst="roundRect">
              <a:avLst>
                <a:gd name="adj" fmla="val 13333"/>
              </a:avLst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ular Callout 9"/>
            <p:cNvSpPr/>
            <p:nvPr/>
          </p:nvSpPr>
          <p:spPr>
            <a:xfrm>
              <a:off x="260037" y="4108884"/>
              <a:ext cx="2140059" cy="572827"/>
            </a:xfrm>
            <a:prstGeom prst="wedgeRectCallout">
              <a:avLst>
                <a:gd name="adj1" fmla="val -33281"/>
                <a:gd name="adj2" fmla="val -9140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…and reference them.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162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(width, height);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920520" y="1849016"/>
            <a:ext cx="4582104" cy="1266552"/>
            <a:chOff x="805459" y="2108473"/>
            <a:chExt cx="3818420" cy="1266552"/>
          </a:xfrm>
        </p:grpSpPr>
        <p:sp>
          <p:nvSpPr>
            <p:cNvPr id="17" name="Rounded Rectangle 16"/>
            <p:cNvSpPr/>
            <p:nvPr/>
          </p:nvSpPr>
          <p:spPr>
            <a:xfrm>
              <a:off x="805459" y="2108473"/>
              <a:ext cx="3802545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1331640" y="2654945"/>
              <a:ext cx="3292239" cy="720080"/>
            </a:xfrm>
            <a:prstGeom prst="wedgeRectCallout">
              <a:avLst>
                <a:gd name="adj1" fmla="val -33047"/>
                <a:gd name="adj2" fmla="val -8496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Information about how big the </a:t>
              </a:r>
              <a:r>
                <a:rPr lang="en-US" dirty="0" err="1" smtClean="0"/>
                <a:t>ViewParent</a:t>
              </a:r>
              <a:r>
                <a:rPr lang="en-US" dirty="0" smtClean="0"/>
                <a:t> wants this View to be.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542186" y="3140968"/>
            <a:ext cx="3960440" cy="7920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spcCol="0" rtlCol="0" anchor="ctr"/>
          <a:lstStyle/>
          <a:p>
            <a:r>
              <a:rPr lang="en-US" dirty="0" err="1" smtClean="0"/>
              <a:t>MeasureSpec</a:t>
            </a:r>
            <a:r>
              <a:rPr lang="en-US" dirty="0" smtClean="0"/>
              <a:t> is a packed </a:t>
            </a:r>
            <a:r>
              <a:rPr lang="en-US" dirty="0" err="1" smtClean="0">
                <a:latin typeface="Consolas"/>
                <a:cs typeface="Consolas"/>
              </a:rPr>
              <a:t>int</a:t>
            </a:r>
            <a:r>
              <a:rPr lang="en-US" dirty="0" smtClean="0"/>
              <a:t> containing a size and a mode code.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66122" y="1844825"/>
            <a:ext cx="4886791" cy="1541759"/>
            <a:chOff x="843459" y="2108473"/>
            <a:chExt cx="4072326" cy="1541759"/>
          </a:xfrm>
        </p:grpSpPr>
        <p:sp>
          <p:nvSpPr>
            <p:cNvPr id="9" name="Rounded Rectangle 8"/>
            <p:cNvSpPr/>
            <p:nvPr/>
          </p:nvSpPr>
          <p:spPr>
            <a:xfrm>
              <a:off x="843459" y="2108473"/>
              <a:ext cx="1838200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ular Callout 9"/>
            <p:cNvSpPr/>
            <p:nvPr/>
          </p:nvSpPr>
          <p:spPr>
            <a:xfrm>
              <a:off x="1263506" y="2612528"/>
              <a:ext cx="3652279" cy="1037704"/>
            </a:xfrm>
            <a:prstGeom prst="wedgeRectCallout">
              <a:avLst>
                <a:gd name="adj1" fmla="val -33627"/>
                <a:gd name="adj2" fmla="val -7150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 smtClean="0">
                  <a:latin typeface="Consolas"/>
                  <a:cs typeface="Consolas"/>
                </a:rPr>
                <a:t>MeasureSpec.makeMeasureSpec</a:t>
              </a:r>
              <a:r>
                <a:rPr lang="en-US" dirty="0" smtClean="0">
                  <a:latin typeface="Consolas"/>
                  <a:cs typeface="Consolas"/>
                </a:rPr>
                <a:t>(</a:t>
              </a:r>
            </a:p>
            <a:p>
              <a:r>
                <a:rPr lang="en-US" dirty="0">
                  <a:latin typeface="Consolas"/>
                  <a:cs typeface="Consolas"/>
                </a:rPr>
                <a:t> </a:t>
              </a:r>
              <a:r>
                <a:rPr lang="en-US" dirty="0" smtClean="0">
                  <a:latin typeface="Consolas"/>
                  <a:cs typeface="Consolas"/>
                </a:rPr>
                <a:t>   </a:t>
              </a:r>
              <a:r>
                <a:rPr lang="en-US" dirty="0" err="1" smtClean="0">
                  <a:latin typeface="Consolas"/>
                  <a:cs typeface="Consolas"/>
                </a:rPr>
                <a:t>widthInPx</a:t>
              </a:r>
              <a:r>
                <a:rPr lang="en-US" dirty="0" smtClean="0">
                  <a:latin typeface="Consolas"/>
                  <a:cs typeface="Consolas"/>
                </a:rPr>
                <a:t>,</a:t>
              </a:r>
            </a:p>
            <a:p>
              <a:r>
                <a:rPr lang="en-US" dirty="0">
                  <a:latin typeface="Consolas"/>
                  <a:cs typeface="Consolas"/>
                </a:rPr>
                <a:t> </a:t>
              </a:r>
              <a:r>
                <a:rPr lang="en-US" dirty="0" smtClean="0">
                  <a:latin typeface="Consolas"/>
                  <a:cs typeface="Consolas"/>
                </a:rPr>
                <a:t>   </a:t>
              </a:r>
              <a:r>
                <a:rPr lang="en-US" dirty="0" err="1" smtClean="0">
                  <a:latin typeface="Consolas"/>
                  <a:cs typeface="Consolas"/>
                </a:rPr>
                <a:t>MeasureSpec.EXACTLY</a:t>
              </a:r>
              <a:r>
                <a:rPr lang="en-US" dirty="0" smtClean="0">
                  <a:latin typeface="Consolas"/>
                  <a:cs typeface="Consolas"/>
                </a:rPr>
                <a:t>);</a:t>
              </a:r>
              <a:endParaRPr lang="en-US" dirty="0">
                <a:latin typeface="Consolas"/>
                <a:cs typeface="Consola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49896" y="4208390"/>
            <a:ext cx="4104456" cy="1038845"/>
            <a:chOff x="805459" y="1401093"/>
            <a:chExt cx="3420380" cy="1038845"/>
          </a:xfrm>
        </p:grpSpPr>
        <p:sp>
          <p:nvSpPr>
            <p:cNvPr id="12" name="Rounded Rectangle 11"/>
            <p:cNvSpPr/>
            <p:nvPr/>
          </p:nvSpPr>
          <p:spPr>
            <a:xfrm>
              <a:off x="805459" y="2108473"/>
              <a:ext cx="3060340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ular Callout 12"/>
            <p:cNvSpPr/>
            <p:nvPr/>
          </p:nvSpPr>
          <p:spPr>
            <a:xfrm>
              <a:off x="1331640" y="1401093"/>
              <a:ext cx="2894199" cy="550664"/>
            </a:xfrm>
            <a:prstGeom prst="wedgeRectCallout">
              <a:avLst>
                <a:gd name="adj1" fmla="val -33368"/>
                <a:gd name="adj2" fmla="val 8068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Contract: call before returning.</a:t>
              </a:r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949896" y="3501008"/>
            <a:ext cx="4896544" cy="13681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spcCol="0" rtlCol="0" anchor="ctr"/>
          <a:lstStyle/>
          <a:p>
            <a:r>
              <a:rPr lang="en-US" dirty="0" err="1" smtClean="0">
                <a:latin typeface="Consolas"/>
                <a:cs typeface="Consolas"/>
              </a:rPr>
              <a:t>widthInPx</a:t>
            </a:r>
            <a:r>
              <a:rPr lang="en-US" dirty="0" smtClean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MeasureSpec.getSize</a:t>
            </a:r>
            <a:r>
              <a:rPr lang="en-US" dirty="0" smtClean="0">
                <a:latin typeface="Consolas"/>
                <a:cs typeface="Consolas"/>
              </a:rPr>
              <a:t>(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widthMeasureSpec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r>
              <a:rPr lang="en-US" dirty="0" err="1" smtClean="0">
                <a:latin typeface="Consolas"/>
                <a:cs typeface="Consolas"/>
              </a:rPr>
              <a:t>widthMode</a:t>
            </a:r>
            <a:r>
              <a:rPr lang="en-US" dirty="0" smtClean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MeasureSpec.getMode</a:t>
            </a:r>
            <a:r>
              <a:rPr lang="en-US" dirty="0" smtClean="0">
                <a:latin typeface="Consolas"/>
                <a:cs typeface="Consolas"/>
              </a:rPr>
              <a:t>(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widthMeasureSpec</a:t>
            </a:r>
            <a:r>
              <a:rPr lang="en-US" dirty="0" smtClean="0">
                <a:latin typeface="Consolas"/>
                <a:cs typeface="Consolas"/>
              </a:rPr>
              <a:t>);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7604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Measure text width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w =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mTextPaint.measureText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                    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Measure text height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h =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(-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mTextPaint.ascent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mText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mTextPaint.descent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   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SimpleTextView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Try for a width based on our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minimum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minW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getSuggestedMinimumWidth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w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resolveSizeAndState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Set the height according to the width as our control should be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MeasureSpec.getSize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h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resolveSizeAndState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3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Determine horizontal and vertical padding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paddingX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getPaddingBottom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Try for a width based on our minimum including horizontal padding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getSuggestedMinimumWidth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paddingX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w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resolveSizeAndState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Set the height according to the width as our control should be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square, again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compensating for padding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MeasureSpec.getSize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(w)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paddingX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h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resolveSizeAndState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changed,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l,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b) {</a:t>
            </a:r>
          </a:p>
          <a:p>
            <a:pPr marL="0" indent="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416033" y="1844825"/>
            <a:ext cx="4382735" cy="1296143"/>
            <a:chOff x="2051722" y="2108473"/>
            <a:chExt cx="3652279" cy="1296143"/>
          </a:xfrm>
        </p:grpSpPr>
        <p:sp>
          <p:nvSpPr>
            <p:cNvPr id="5" name="Rounded Rectangle 4"/>
            <p:cNvSpPr/>
            <p:nvPr/>
          </p:nvSpPr>
          <p:spPr>
            <a:xfrm>
              <a:off x="2163603" y="2108473"/>
              <a:ext cx="2280252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2051722" y="2612528"/>
              <a:ext cx="3652279" cy="792088"/>
            </a:xfrm>
            <a:prstGeom prst="wedgeRectCallout">
              <a:avLst>
                <a:gd name="adj1" fmla="val -33627"/>
                <a:gd name="adj2" fmla="val -7150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>
                  <a:cs typeface="Consolas"/>
                </a:rPr>
                <a:t>Information about where the </a:t>
              </a:r>
              <a:r>
                <a:rPr lang="en-US" dirty="0" err="1" smtClean="0">
                  <a:cs typeface="Consolas"/>
                </a:rPr>
                <a:t>ViewParent</a:t>
              </a:r>
              <a:r>
                <a:rPr lang="en-US" dirty="0" smtClean="0">
                  <a:cs typeface="Consolas"/>
                </a:rPr>
                <a:t> wants the View to be.</a:t>
              </a:r>
              <a:endParaRPr lang="en-US" dirty="0"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0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changed,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l,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b) {</a:t>
            </a:r>
          </a:p>
          <a:p>
            <a:pPr marL="0" indent="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// Typically </a:t>
            </a:r>
            <a:r>
              <a:rPr lang="en-US" sz="14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used in </a:t>
            </a:r>
            <a:r>
              <a:rPr lang="en-US" sz="14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ViewGroups</a:t>
            </a:r>
            <a:r>
              <a:rPr lang="en-US" sz="14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to inform its children where to go;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  // </a:t>
            </a:r>
            <a:r>
              <a:rPr lang="en-US" sz="14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we </a:t>
            </a:r>
            <a:r>
              <a:rPr lang="en-US" sz="14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won’t override </a:t>
            </a:r>
            <a:r>
              <a:rPr lang="en-US" sz="14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onLayout</a:t>
            </a:r>
            <a:r>
              <a:rPr lang="en-US" sz="14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for our View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.onLayout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(changed, l, t, r, b);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3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08" y="1600203"/>
            <a:ext cx="2487168" cy="41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4" b="7349"/>
          <a:stretch/>
        </p:blipFill>
        <p:spPr bwMode="auto">
          <a:xfrm>
            <a:off x="2894113" y="3958021"/>
            <a:ext cx="3003850" cy="2279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5" b="7337"/>
          <a:stretch/>
        </p:blipFill>
        <p:spPr bwMode="auto">
          <a:xfrm>
            <a:off x="2678090" y="3236482"/>
            <a:ext cx="3443418" cy="2611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i="1" dirty="0" smtClean="0"/>
              <a:t>Custom</a:t>
            </a:r>
            <a:r>
              <a:rPr lang="en-US" dirty="0" smtClean="0"/>
              <a:t> components?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214" y="1702955"/>
            <a:ext cx="2487168" cy="41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9418" y="1805704"/>
            <a:ext cx="2487168" cy="41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626" y="1908456"/>
            <a:ext cx="2527192" cy="421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2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0926E-6 1.48148E-6 L 3.00926E-6 -0.2673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8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onSizeChanged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w,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h,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.onSizeChanged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// Set the drawing location, accounting for padding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float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diameter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Math.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min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w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h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getPaddingBottom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diameter;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mRect.bottom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diameter;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diameter / 2;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6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 canvas)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canvas.drawCircle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canvas.drawCircle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canvas.drawArc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mStartAngle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mSweepAngle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mStartAngle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5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Runnable animator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Runnable()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Change some parameters used in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mSweepAngle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++;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invalidate();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TargetApi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Build.VERSION_CODES.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Build.VERSION.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SDK_INT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Build.VERSION_CODES.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postOnAnimation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(animator)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77890" y="3108272"/>
            <a:ext cx="2765107" cy="1319317"/>
            <a:chOff x="289482" y="2785051"/>
            <a:chExt cx="2304256" cy="1319317"/>
          </a:xfrm>
        </p:grpSpPr>
        <p:sp>
          <p:nvSpPr>
            <p:cNvPr id="5" name="Rounded Rectangle 4"/>
            <p:cNvSpPr/>
            <p:nvPr/>
          </p:nvSpPr>
          <p:spPr>
            <a:xfrm>
              <a:off x="649522" y="2785051"/>
              <a:ext cx="1260140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289482" y="3370640"/>
              <a:ext cx="2304256" cy="733728"/>
            </a:xfrm>
            <a:prstGeom prst="wedgeRectCallout">
              <a:avLst>
                <a:gd name="adj1" fmla="val -8420"/>
                <a:gd name="adj2" fmla="val -904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Invokes redrawing of the View.</a:t>
              </a:r>
              <a:endParaRPr lang="en-US" dirty="0">
                <a:cs typeface="Consolas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93170" y="4653138"/>
            <a:ext cx="3081062" cy="1823375"/>
            <a:chOff x="893168" y="4653136"/>
            <a:chExt cx="3081061" cy="1823373"/>
          </a:xfrm>
        </p:grpSpPr>
        <p:sp>
          <p:nvSpPr>
            <p:cNvPr id="8" name="Rounded Rectangle 7"/>
            <p:cNvSpPr/>
            <p:nvPr/>
          </p:nvSpPr>
          <p:spPr>
            <a:xfrm>
              <a:off x="1353790" y="5157192"/>
              <a:ext cx="2620439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893168" y="5742781"/>
              <a:ext cx="2765107" cy="733728"/>
            </a:xfrm>
            <a:prstGeom prst="wedgeRectCallout">
              <a:avLst>
                <a:gd name="adj1" fmla="val -8420"/>
                <a:gd name="adj2" fmla="val -904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Schedule drawing the next frame.</a:t>
              </a:r>
              <a:endParaRPr lang="en-US" dirty="0">
                <a:cs typeface="Consolas" pitchFamily="49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353792" y="4653136"/>
              <a:ext cx="2599084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64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Demo: simple animation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79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1517" y="1229069"/>
            <a:ext cx="8340185" cy="4675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Bonus: ADT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1516" y="1229071"/>
            <a:ext cx="8341350" cy="4676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t="43846" r="81016" b="4925"/>
          <a:stretch/>
        </p:blipFill>
        <p:spPr bwMode="auto">
          <a:xfrm>
            <a:off x="1343365" y="3267076"/>
            <a:ext cx="1561918" cy="2395517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/>
          <p:cNvSpPr/>
          <p:nvPr/>
        </p:nvSpPr>
        <p:spPr>
          <a:xfrm>
            <a:off x="3012906" y="3040385"/>
            <a:ext cx="785023" cy="648072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22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we’ve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Wrote a custom component</a:t>
            </a:r>
          </a:p>
          <a:p>
            <a:r>
              <a:rPr lang="en-US" dirty="0" smtClean="0"/>
              <a:t>Created custom components in layouts</a:t>
            </a:r>
          </a:p>
          <a:p>
            <a:r>
              <a:rPr lang="en-US" dirty="0" smtClean="0"/>
              <a:t>Define custom attributes</a:t>
            </a:r>
          </a:p>
          <a:p>
            <a:r>
              <a:rPr lang="en-US" dirty="0" smtClean="0"/>
              <a:t>Use styles with custom attributes</a:t>
            </a:r>
          </a:p>
          <a:p>
            <a:r>
              <a:rPr lang="en-US" dirty="0" smtClean="0"/>
              <a:t>Custom measuring</a:t>
            </a:r>
          </a:p>
          <a:p>
            <a:r>
              <a:rPr lang="en-US" dirty="0" smtClean="0"/>
              <a:t>Custom drawing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TypedArray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a = null;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try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a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context.obtainStyledAttributes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String typeface =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a.getString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R.styleable.FontTextView_typeface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finally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TypedArray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a = null;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try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{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a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context.obtainStyledAttributes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String typeface =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a.getString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R.styleable.FontTextView_typeface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finally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if (a != null) </a:t>
            </a:r>
            <a:r>
              <a:rPr lang="en-US" sz="1400" b="1" dirty="0" err="1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a.recycle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 smtClean="0"/>
              <a:t>Don’t forget to recycle </a:t>
            </a:r>
            <a:r>
              <a:rPr lang="en-US" dirty="0" err="1" smtClean="0"/>
              <a:t>AttributeSets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9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 smtClean="0"/>
              <a:t>Avoid object allocations in draw/layout operations</a:t>
            </a:r>
          </a:p>
          <a:p>
            <a:pPr lvl="1"/>
            <a:r>
              <a:rPr lang="en-US" dirty="0" smtClean="0"/>
              <a:t>In other words, listen to Lint!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 canvas)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RED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canvas.drawArc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RectF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(0, 0,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), 0,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paint);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 canvas)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new Paint(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b="1" i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RED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canvas.drawArc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RectF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(0, 0,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0,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paint);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361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 err="1"/>
              <a:t>ViewGroup’s</a:t>
            </a:r>
            <a:r>
              <a:rPr lang="en-US" dirty="0"/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the place for changing the view hierarchy</a:t>
            </a:r>
          </a:p>
          <a:p>
            <a:pPr lvl="1"/>
            <a:r>
              <a:rPr lang="en-US" dirty="0"/>
              <a:t>If you insist, use the </a:t>
            </a:r>
            <a:r>
              <a:rPr lang="en-US" dirty="0" smtClean="0"/>
              <a:t>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InLayout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methods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changed,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l,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b)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(changed, l, t, r, b);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&amp;&amp; b &lt; ((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ViewGroup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addView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changed,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l,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b)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(changed, l, t, r, b);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&amp;&amp; b &lt; ((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ViewGroup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addView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TargetApi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Build.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VERSION_CODES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VERSION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SDK_INT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VERSION_CODES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postOnAnimation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(animator)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/>
              <a:t>Perform draw events in V-sync for </a:t>
            </a:r>
            <a:r>
              <a:rPr lang="en-US" dirty="0" smtClean="0"/>
              <a:t>JB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i="1" dirty="0" smtClean="0"/>
              <a:t>Custom</a:t>
            </a:r>
            <a:r>
              <a:rPr lang="en-US" dirty="0" smtClean="0"/>
              <a:t> components?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3088" y="1600203"/>
            <a:ext cx="2706624" cy="4511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8688" y="1600203"/>
            <a:ext cx="2706624" cy="4511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d"/>
      </p:transition>
    </mc:Choice>
    <mc:Fallback xmlns="">
      <p:transition spd="slow">
        <p:wipe dir="d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17326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17726 -0.0002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7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8672" b="47575"/>
          <a:stretch/>
        </p:blipFill>
        <p:spPr bwMode="auto">
          <a:xfrm>
            <a:off x="2721293" y="1761562"/>
            <a:ext cx="7899082" cy="446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5" r="18672" b="27530"/>
          <a:stretch/>
        </p:blipFill>
        <p:spPr bwMode="auto">
          <a:xfrm>
            <a:off x="2721293" y="1747911"/>
            <a:ext cx="7899082" cy="446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Other resources than 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575048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d.android.com</a:t>
            </a:r>
          </a:p>
          <a:p>
            <a:pPr algn="l"/>
            <a:r>
              <a:rPr lang="en-US" sz="3600" i="1" dirty="0">
                <a:latin typeface="+mn-lt"/>
              </a:rPr>
              <a:t>Training</a:t>
            </a:r>
          </a:p>
        </p:txBody>
      </p:sp>
      <p:sp>
        <p:nvSpPr>
          <p:cNvPr id="8" name="Left Arrow 7"/>
          <p:cNvSpPr/>
          <p:nvPr/>
        </p:nvSpPr>
        <p:spPr>
          <a:xfrm rot="5400000">
            <a:off x="2818438" y="2755516"/>
            <a:ext cx="785023" cy="77768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4406280" y="3408135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557361" y="4339018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34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6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5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13" grpId="0" animBg="1"/>
      <p:bldP spid="1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719" b="50000"/>
          <a:stretch/>
        </p:blipFill>
        <p:spPr bwMode="auto">
          <a:xfrm>
            <a:off x="3035945" y="1806896"/>
            <a:ext cx="7565380" cy="413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754" r="13719" b="26099"/>
          <a:stretch/>
        </p:blipFill>
        <p:spPr bwMode="auto">
          <a:xfrm>
            <a:off x="3035945" y="1806895"/>
            <a:ext cx="7565380" cy="439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Other resources than 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575048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d.android.com</a:t>
            </a:r>
          </a:p>
          <a:p>
            <a:pPr algn="l"/>
            <a:r>
              <a:rPr lang="en-US" sz="3600" i="1" dirty="0">
                <a:latin typeface="+mn-lt"/>
              </a:rPr>
              <a:t>Guide</a:t>
            </a:r>
          </a:p>
        </p:txBody>
      </p:sp>
      <p:sp>
        <p:nvSpPr>
          <p:cNvPr id="8" name="Left Arrow 7"/>
          <p:cNvSpPr/>
          <p:nvPr/>
        </p:nvSpPr>
        <p:spPr>
          <a:xfrm rot="5400000">
            <a:off x="4056975" y="2712588"/>
            <a:ext cx="785023" cy="77768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4190256" y="3083362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550298" y="5363691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34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6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5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13" grpId="0" animBg="1"/>
      <p:bldP spid="13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/>
              <a:t>Other resources than me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5" b="42687"/>
          <a:stretch/>
        </p:blipFill>
        <p:spPr bwMode="auto">
          <a:xfrm>
            <a:off x="2980523" y="1806893"/>
            <a:ext cx="7544603" cy="432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AndroidViews.net</a:t>
            </a:r>
          </a:p>
        </p:txBody>
      </p:sp>
    </p:spTree>
    <p:extLst>
      <p:ext uri="{BB962C8B-B14F-4D97-AF65-F5344CB8AC3E}">
        <p14:creationId xmlns:p14="http://schemas.microsoft.com/office/powerpoint/2010/main" val="20772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devcon 2013 - viewtutorial_-_part_3_-_video_480x648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918448" y="1547270"/>
            <a:ext cx="3429000" cy="462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/>
              <a:t>Other resources than 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7"/>
            <a:ext cx="6752362" cy="150304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Smooth animations</a:t>
            </a:r>
          </a:p>
          <a:p>
            <a:pPr algn="l"/>
            <a:r>
              <a:rPr lang="en-US" sz="3600" i="1" dirty="0">
                <a:latin typeface="+mn-lt"/>
              </a:rPr>
              <a:t>blog.jayway.com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85312" y="3038307"/>
            <a:ext cx="4666118" cy="1368029"/>
            <a:chOff x="683568" y="3514299"/>
            <a:chExt cx="3888432" cy="136802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3514299"/>
              <a:ext cx="2794000" cy="752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83568" y="4266774"/>
              <a:ext cx="38884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 the Choreographer on JB:</a:t>
              </a:r>
            </a:p>
            <a:p>
              <a:r>
                <a:rPr lang="en-US" dirty="0" err="1" smtClean="0">
                  <a:latin typeface="Consolas" pitchFamily="49" charset="0"/>
                  <a:cs typeface="Consolas" pitchFamily="49" charset="0"/>
                </a:rPr>
                <a:t>postOnAnimation</a:t>
              </a:r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this</a:t>
              </a:r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);</a:t>
              </a:r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2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/>
              <a:t>Other resources than me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4313" y="1607852"/>
            <a:ext cx="4117024" cy="686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DevAppsDirect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599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1"/>
          <a:stretch/>
        </p:blipFill>
        <p:spPr bwMode="auto">
          <a:xfrm>
            <a:off x="4272797" y="2351907"/>
            <a:ext cx="3657600" cy="367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r="16083" b="14238"/>
          <a:stretch/>
        </p:blipFill>
        <p:spPr bwMode="auto">
          <a:xfrm>
            <a:off x="2717801" y="2348882"/>
            <a:ext cx="5473700" cy="369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Resources that </a:t>
            </a:r>
            <a:r>
              <a:rPr lang="en-US" i="1" dirty="0" smtClean="0"/>
              <a:t>are</a:t>
            </a:r>
            <a:r>
              <a:rPr lang="en-US" dirty="0" smtClean="0"/>
              <a:t> 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8999011" cy="2007096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Grab the code at:</a:t>
            </a:r>
          </a:p>
          <a:p>
            <a:pPr algn="l"/>
            <a:r>
              <a:rPr lang="en-US" sz="2700" b="1" i="1" dirty="0">
                <a:latin typeface="+mn-lt"/>
              </a:rPr>
              <a:t>github.com/</a:t>
            </a:r>
            <a:r>
              <a:rPr lang="en-US" sz="2700" b="1" i="1" dirty="0" err="1">
                <a:latin typeface="+mn-lt"/>
              </a:rPr>
              <a:t>pflammertsma</a:t>
            </a:r>
            <a:r>
              <a:rPr lang="en-US" sz="2700" b="1" i="1" dirty="0" smtClean="0">
                <a:latin typeface="+mn-lt"/>
              </a:rPr>
              <a:t>/</a:t>
            </a:r>
            <a:r>
              <a:rPr lang="en-US" sz="2700" b="1" i="1" dirty="0" err="1" smtClean="0">
                <a:latin typeface="+mn-lt"/>
              </a:rPr>
              <a:t>mobdevcon</a:t>
            </a:r>
            <a:endParaRPr lang="en-US" sz="27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28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>
                <a:tint val="40000"/>
                <a:satMod val="35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64709"/>
            <a:ext cx="9326880" cy="1470025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Custom Components for Android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17848" y="1988840"/>
            <a:ext cx="9937104" cy="1752600"/>
          </a:xfrm>
        </p:spPr>
        <p:txBody>
          <a:bodyPr>
            <a:normAutofit/>
          </a:bodyPr>
          <a:lstStyle/>
          <a:p>
            <a:r>
              <a:rPr lang="en-US" sz="3600" i="1" dirty="0" smtClean="0"/>
              <a:t>It’s easier than you think!</a:t>
            </a:r>
            <a:endParaRPr lang="en-US" sz="3600" i="1" dirty="0"/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19" y="3861051"/>
            <a:ext cx="1911928" cy="19119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3498979" y="5117706"/>
            <a:ext cx="370048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Paul </a:t>
            </a:r>
            <a:r>
              <a:rPr lang="en-US" sz="20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Lammertsma</a:t>
            </a:r>
            <a:endParaRPr lang="en-US" sz="2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CTO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1"/>
          <a:stretch/>
        </p:blipFill>
        <p:spPr bwMode="auto">
          <a:xfrm>
            <a:off x="474643" y="2464421"/>
            <a:ext cx="3520440" cy="35334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76200" dir="13500000" sy="23000" kx="1200000" algn="br" rotWithShape="0">
              <a:prstClr val="black">
                <a:alpha val="10000"/>
              </a:prstClr>
            </a:outerShdw>
          </a:effectLst>
          <a:scene3d>
            <a:camera prst="perspectiveContrastingLeftFacing" fov="4800000">
              <a:rot lat="600000" lon="207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7" name="Picture 2" descr="C:\Users\Paul\Dropbox\Pixplicity Publicity\Branding\Logos\Pixplicity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786" y="4437113"/>
            <a:ext cx="3215806" cy="64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Why not just…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492898"/>
            <a:ext cx="9875520" cy="3633268"/>
          </a:xfrm>
        </p:spPr>
        <p:txBody>
          <a:bodyPr/>
          <a:lstStyle/>
          <a:p>
            <a:r>
              <a:rPr lang="en-US" dirty="0" smtClean="0"/>
              <a:t>Sometimes you can</a:t>
            </a:r>
          </a:p>
          <a:p>
            <a:pPr lvl="1"/>
            <a:r>
              <a:rPr lang="en-US" dirty="0" smtClean="0"/>
              <a:t>Beware of using lots of </a:t>
            </a:r>
            <a:r>
              <a:rPr lang="en-US" dirty="0" err="1" smtClean="0"/>
              <a:t>ViewGroups</a:t>
            </a:r>
            <a:endParaRPr lang="en-US" dirty="0" smtClean="0"/>
          </a:p>
          <a:p>
            <a:pPr lvl="1"/>
            <a:r>
              <a:rPr lang="en-US" dirty="0"/>
              <a:t>Beware of unnecessary </a:t>
            </a:r>
            <a:r>
              <a:rPr lang="en-US" dirty="0" err="1" smtClean="0"/>
              <a:t>layouting</a:t>
            </a:r>
            <a:endParaRPr lang="en-US" dirty="0" smtClean="0"/>
          </a:p>
          <a:p>
            <a:r>
              <a:rPr lang="en-US" dirty="0" smtClean="0"/>
              <a:t>Sometimes you simply can’t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40" y="1349896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Roboto Black"/>
                <a:cs typeface="Roboto Black"/>
              </a:rPr>
              <a:t>…write it out in a layout?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92085">
            <a:off x="7268974" y="2865025"/>
            <a:ext cx="402336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92085">
            <a:off x="7484998" y="3982640"/>
            <a:ext cx="402336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49896" y="3140968"/>
            <a:ext cx="4248472" cy="2952328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accent6"/>
            </a:solidFill>
          </a:ln>
        </p:spPr>
        <p:txBody>
          <a:bodyPr vert="horz" lIns="91427" tIns="45713" rIns="91427" bIns="4571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=”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horizontal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”&gt;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…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”&gt;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…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259E-6 -2.22222E-6 L 0.54152 0.1155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69" y="576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1" animBg="1"/>
      <p:bldP spid="8" grpId="2" animBg="1"/>
      <p:bldP spid="8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64086" y="3284985"/>
            <a:ext cx="3283565" cy="26642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rtlCol="0" anchor="t"/>
          <a:lstStyle/>
          <a:p>
            <a:r>
              <a:rPr lang="en-US" b="1" dirty="0" smtClean="0"/>
              <a:t>Model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Activity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350496" y="3923533"/>
            <a:ext cx="3110746" cy="1953743"/>
            <a:chOff x="5292080" y="3923531"/>
            <a:chExt cx="2592288" cy="1953741"/>
          </a:xfrm>
        </p:grpSpPr>
        <p:sp>
          <p:nvSpPr>
            <p:cNvPr id="13" name="Rectangle 12"/>
            <p:cNvSpPr/>
            <p:nvPr/>
          </p:nvSpPr>
          <p:spPr>
            <a:xfrm>
              <a:off x="5292080" y="3923531"/>
              <a:ext cx="2592288" cy="6120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t1 = new </a:t>
              </a:r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TextView</a:t>
              </a:r>
              <a:r>
                <a:rPr lang="en-US" sz="1200" dirty="0">
                  <a:latin typeface="Consolas" pitchFamily="49" charset="0"/>
                  <a:cs typeface="Consolas" pitchFamily="49" charset="0"/>
                </a:rPr>
                <a:t>(context);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t1.setBackground(d);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t1.setTextColor(c);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92080" y="4581128"/>
              <a:ext cx="2592288" cy="6120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t2 = new </a:t>
              </a:r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TextView</a:t>
              </a:r>
              <a:r>
                <a:rPr lang="en-US" sz="1200" dirty="0">
                  <a:latin typeface="Consolas" pitchFamily="49" charset="0"/>
                  <a:cs typeface="Consolas" pitchFamily="49" charset="0"/>
                </a:rPr>
                <a:t>(context);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t2.setBackground(d);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t2.setTextColor(c);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2080" y="5238725"/>
              <a:ext cx="2592288" cy="6385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t3 = new </a:t>
              </a:r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TextView</a:t>
              </a:r>
              <a:r>
                <a:rPr lang="en-US" sz="1200" dirty="0">
                  <a:latin typeface="Consolas" pitchFamily="49" charset="0"/>
                  <a:cs typeface="Consolas" pitchFamily="49" charset="0"/>
                </a:rPr>
                <a:t>(context);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t3.setBackground(d);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t3.setTextColor(c);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1252332" y="3284985"/>
            <a:ext cx="3283565" cy="26642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t"/>
          <a:lstStyle/>
          <a:p>
            <a:r>
              <a:rPr lang="en-US" b="1" dirty="0" smtClean="0"/>
              <a:t>View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res/layout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2332" y="3284985"/>
            <a:ext cx="3283565" cy="2664296"/>
          </a:xfrm>
          <a:custGeom>
            <a:avLst/>
            <a:gdLst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28192 w 1728192"/>
              <a:gd name="connsiteY2" fmla="*/ 1728192 h 1728192"/>
              <a:gd name="connsiteX3" fmla="*/ 0 w 1728192"/>
              <a:gd name="connsiteY3" fmla="*/ 1728192 h 1728192"/>
              <a:gd name="connsiteX4" fmla="*/ 0 w 1728192"/>
              <a:gd name="connsiteY4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574998 w 1728192"/>
              <a:gd name="connsiteY2" fmla="*/ 1217265 h 1728192"/>
              <a:gd name="connsiteX3" fmla="*/ 1728192 w 1728192"/>
              <a:gd name="connsiteY3" fmla="*/ 1728192 h 1728192"/>
              <a:gd name="connsiteX4" fmla="*/ 0 w 1728192"/>
              <a:gd name="connsiteY4" fmla="*/ 1728192 h 1728192"/>
              <a:gd name="connsiteX5" fmla="*/ 0 w 1728192"/>
              <a:gd name="connsiteY5" fmla="*/ 0 h 1728192"/>
              <a:gd name="connsiteX0" fmla="*/ 0 w 1776163"/>
              <a:gd name="connsiteY0" fmla="*/ 0 h 1728192"/>
              <a:gd name="connsiteX1" fmla="*/ 1728192 w 1776163"/>
              <a:gd name="connsiteY1" fmla="*/ 0 h 1728192"/>
              <a:gd name="connsiteX2" fmla="*/ 1013023 w 1776163"/>
              <a:gd name="connsiteY2" fmla="*/ 741015 h 1728192"/>
              <a:gd name="connsiteX3" fmla="*/ 1574998 w 1776163"/>
              <a:gd name="connsiteY3" fmla="*/ 1217265 h 1728192"/>
              <a:gd name="connsiteX4" fmla="*/ 1728192 w 1776163"/>
              <a:gd name="connsiteY4" fmla="*/ 1728192 h 1728192"/>
              <a:gd name="connsiteX5" fmla="*/ 0 w 1776163"/>
              <a:gd name="connsiteY5" fmla="*/ 1728192 h 1728192"/>
              <a:gd name="connsiteX6" fmla="*/ 0 w 1776163"/>
              <a:gd name="connsiteY6" fmla="*/ 0 h 1728192"/>
              <a:gd name="connsiteX0" fmla="*/ 0 w 1870664"/>
              <a:gd name="connsiteY0" fmla="*/ 0 h 1728192"/>
              <a:gd name="connsiteX1" fmla="*/ 1728192 w 1870664"/>
              <a:gd name="connsiteY1" fmla="*/ 0 h 1728192"/>
              <a:gd name="connsiteX2" fmla="*/ 1746448 w 1870664"/>
              <a:gd name="connsiteY2" fmla="*/ 379065 h 1728192"/>
              <a:gd name="connsiteX3" fmla="*/ 1013023 w 1870664"/>
              <a:gd name="connsiteY3" fmla="*/ 741015 h 1728192"/>
              <a:gd name="connsiteX4" fmla="*/ 1574998 w 1870664"/>
              <a:gd name="connsiteY4" fmla="*/ 1217265 h 1728192"/>
              <a:gd name="connsiteX5" fmla="*/ 1728192 w 1870664"/>
              <a:gd name="connsiteY5" fmla="*/ 1728192 h 1728192"/>
              <a:gd name="connsiteX6" fmla="*/ 0 w 1870664"/>
              <a:gd name="connsiteY6" fmla="*/ 1728192 h 1728192"/>
              <a:gd name="connsiteX7" fmla="*/ 0 w 1870664"/>
              <a:gd name="connsiteY7" fmla="*/ 0 h 1728192"/>
              <a:gd name="connsiteX0" fmla="*/ 0 w 1842394"/>
              <a:gd name="connsiteY0" fmla="*/ 0 h 1728192"/>
              <a:gd name="connsiteX1" fmla="*/ 1728192 w 1842394"/>
              <a:gd name="connsiteY1" fmla="*/ 0 h 1728192"/>
              <a:gd name="connsiteX2" fmla="*/ 1746448 w 1842394"/>
              <a:gd name="connsiteY2" fmla="*/ 379065 h 1728192"/>
              <a:gd name="connsiteX3" fmla="*/ 1013023 w 1842394"/>
              <a:gd name="connsiteY3" fmla="*/ 741015 h 1728192"/>
              <a:gd name="connsiteX4" fmla="*/ 1574998 w 1842394"/>
              <a:gd name="connsiteY4" fmla="*/ 1217265 h 1728192"/>
              <a:gd name="connsiteX5" fmla="*/ 1728192 w 1842394"/>
              <a:gd name="connsiteY5" fmla="*/ 1728192 h 1728192"/>
              <a:gd name="connsiteX6" fmla="*/ 0 w 1842394"/>
              <a:gd name="connsiteY6" fmla="*/ 1728192 h 1728192"/>
              <a:gd name="connsiteX7" fmla="*/ 0 w 1842394"/>
              <a:gd name="connsiteY7" fmla="*/ 0 h 1728192"/>
              <a:gd name="connsiteX0" fmla="*/ 0 w 1842394"/>
              <a:gd name="connsiteY0" fmla="*/ 0 h 1728192"/>
              <a:gd name="connsiteX1" fmla="*/ 1728192 w 1842394"/>
              <a:gd name="connsiteY1" fmla="*/ 0 h 1728192"/>
              <a:gd name="connsiteX2" fmla="*/ 1746448 w 1842394"/>
              <a:gd name="connsiteY2" fmla="*/ 379065 h 1728192"/>
              <a:gd name="connsiteX3" fmla="*/ 1013023 w 1842394"/>
              <a:gd name="connsiteY3" fmla="*/ 741015 h 1728192"/>
              <a:gd name="connsiteX4" fmla="*/ 1060647 w 1842394"/>
              <a:gd name="connsiteY4" fmla="*/ 1169640 h 1728192"/>
              <a:gd name="connsiteX5" fmla="*/ 1574998 w 1842394"/>
              <a:gd name="connsiteY5" fmla="*/ 1217265 h 1728192"/>
              <a:gd name="connsiteX6" fmla="*/ 1728192 w 1842394"/>
              <a:gd name="connsiteY6" fmla="*/ 1728192 h 1728192"/>
              <a:gd name="connsiteX7" fmla="*/ 0 w 1842394"/>
              <a:gd name="connsiteY7" fmla="*/ 1728192 h 1728192"/>
              <a:gd name="connsiteX8" fmla="*/ 0 w 1842394"/>
              <a:gd name="connsiteY8" fmla="*/ 0 h 1728192"/>
              <a:gd name="connsiteX0" fmla="*/ 0 w 1842394"/>
              <a:gd name="connsiteY0" fmla="*/ 0 h 1728192"/>
              <a:gd name="connsiteX1" fmla="*/ 1728192 w 1842394"/>
              <a:gd name="connsiteY1" fmla="*/ 0 h 1728192"/>
              <a:gd name="connsiteX2" fmla="*/ 1746448 w 1842394"/>
              <a:gd name="connsiteY2" fmla="*/ 379065 h 1728192"/>
              <a:gd name="connsiteX3" fmla="*/ 1013023 w 1842394"/>
              <a:gd name="connsiteY3" fmla="*/ 741015 h 1728192"/>
              <a:gd name="connsiteX4" fmla="*/ 1060647 w 1842394"/>
              <a:gd name="connsiteY4" fmla="*/ 1169640 h 1728192"/>
              <a:gd name="connsiteX5" fmla="*/ 1755973 w 1842394"/>
              <a:gd name="connsiteY5" fmla="*/ 1245840 h 1728192"/>
              <a:gd name="connsiteX6" fmla="*/ 1728192 w 1842394"/>
              <a:gd name="connsiteY6" fmla="*/ 1728192 h 1728192"/>
              <a:gd name="connsiteX7" fmla="*/ 0 w 1842394"/>
              <a:gd name="connsiteY7" fmla="*/ 1728192 h 1728192"/>
              <a:gd name="connsiteX8" fmla="*/ 0 w 1842394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46448 w 1755973"/>
              <a:gd name="connsiteY2" fmla="*/ 379065 h 1728192"/>
              <a:gd name="connsiteX3" fmla="*/ 1013023 w 1755973"/>
              <a:gd name="connsiteY3" fmla="*/ 7410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13023 w 1755973"/>
              <a:gd name="connsiteY3" fmla="*/ 7410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13023 w 1755973"/>
              <a:gd name="connsiteY3" fmla="*/ 7410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1174947 w 1728192"/>
              <a:gd name="connsiteY4" fmla="*/ 11505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84448 w 1728192"/>
              <a:gd name="connsiteY3" fmla="*/ 579090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32849"/>
              <a:gd name="connsiteY0" fmla="*/ 0 h 1728192"/>
              <a:gd name="connsiteX1" fmla="*/ 1728192 w 1732849"/>
              <a:gd name="connsiteY1" fmla="*/ 0 h 1728192"/>
              <a:gd name="connsiteX2" fmla="*/ 1727398 w 1732849"/>
              <a:gd name="connsiteY2" fmla="*/ 579090 h 1728192"/>
              <a:gd name="connsiteX3" fmla="*/ 984448 w 1732849"/>
              <a:gd name="connsiteY3" fmla="*/ 579090 h 1728192"/>
              <a:gd name="connsiteX4" fmla="*/ 984447 w 1732849"/>
              <a:gd name="connsiteY4" fmla="*/ 1036290 h 1728192"/>
              <a:gd name="connsiteX5" fmla="*/ 1727398 w 1732849"/>
              <a:gd name="connsiteY5" fmla="*/ 1026765 h 1728192"/>
              <a:gd name="connsiteX6" fmla="*/ 1728192 w 1732849"/>
              <a:gd name="connsiteY6" fmla="*/ 1728192 h 1728192"/>
              <a:gd name="connsiteX7" fmla="*/ 0 w 1732849"/>
              <a:gd name="connsiteY7" fmla="*/ 1728192 h 1728192"/>
              <a:gd name="connsiteX8" fmla="*/ 0 w 1732849"/>
              <a:gd name="connsiteY8" fmla="*/ 0 h 1728192"/>
              <a:gd name="connsiteX0" fmla="*/ 0 w 1732849"/>
              <a:gd name="connsiteY0" fmla="*/ 0 h 1728192"/>
              <a:gd name="connsiteX1" fmla="*/ 1728192 w 1732849"/>
              <a:gd name="connsiteY1" fmla="*/ 0 h 1728192"/>
              <a:gd name="connsiteX2" fmla="*/ 1727398 w 1732849"/>
              <a:gd name="connsiteY2" fmla="*/ 579090 h 1728192"/>
              <a:gd name="connsiteX3" fmla="*/ 984448 w 1732849"/>
              <a:gd name="connsiteY3" fmla="*/ 579090 h 1728192"/>
              <a:gd name="connsiteX4" fmla="*/ 984447 w 1732849"/>
              <a:gd name="connsiteY4" fmla="*/ 1036290 h 1728192"/>
              <a:gd name="connsiteX5" fmla="*/ 1727398 w 1732849"/>
              <a:gd name="connsiteY5" fmla="*/ 1026765 h 1728192"/>
              <a:gd name="connsiteX6" fmla="*/ 1728192 w 1732849"/>
              <a:gd name="connsiteY6" fmla="*/ 1728192 h 1728192"/>
              <a:gd name="connsiteX7" fmla="*/ 0 w 1732849"/>
              <a:gd name="connsiteY7" fmla="*/ 1728192 h 1728192"/>
              <a:gd name="connsiteX8" fmla="*/ 0 w 1732849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584523 w 1728192"/>
              <a:gd name="connsiteY2" fmla="*/ 588615 h 1728192"/>
              <a:gd name="connsiteX3" fmla="*/ 984448 w 1728192"/>
              <a:gd name="connsiteY3" fmla="*/ 579090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269"/>
              <a:gd name="connsiteY0" fmla="*/ 0 h 1728192"/>
              <a:gd name="connsiteX1" fmla="*/ 1728192 w 1728269"/>
              <a:gd name="connsiteY1" fmla="*/ 0 h 1728192"/>
              <a:gd name="connsiteX2" fmla="*/ 1584523 w 1728269"/>
              <a:gd name="connsiteY2" fmla="*/ 588615 h 1728192"/>
              <a:gd name="connsiteX3" fmla="*/ 984448 w 1728269"/>
              <a:gd name="connsiteY3" fmla="*/ 579090 h 1728192"/>
              <a:gd name="connsiteX4" fmla="*/ 984447 w 1728269"/>
              <a:gd name="connsiteY4" fmla="*/ 1036290 h 1728192"/>
              <a:gd name="connsiteX5" fmla="*/ 1727398 w 1728269"/>
              <a:gd name="connsiteY5" fmla="*/ 1026765 h 1728192"/>
              <a:gd name="connsiteX6" fmla="*/ 1728192 w 1728269"/>
              <a:gd name="connsiteY6" fmla="*/ 1728192 h 1728192"/>
              <a:gd name="connsiteX7" fmla="*/ 0 w 1728269"/>
              <a:gd name="connsiteY7" fmla="*/ 1728192 h 1728192"/>
              <a:gd name="connsiteX8" fmla="*/ 0 w 1728269"/>
              <a:gd name="connsiteY8" fmla="*/ 0 h 1728192"/>
              <a:gd name="connsiteX0" fmla="*/ 0 w 1730387"/>
              <a:gd name="connsiteY0" fmla="*/ 0 h 1728192"/>
              <a:gd name="connsiteX1" fmla="*/ 1728192 w 1730387"/>
              <a:gd name="connsiteY1" fmla="*/ 0 h 1728192"/>
              <a:gd name="connsiteX2" fmla="*/ 1717873 w 1730387"/>
              <a:gd name="connsiteY2" fmla="*/ 579090 h 1728192"/>
              <a:gd name="connsiteX3" fmla="*/ 984448 w 1730387"/>
              <a:gd name="connsiteY3" fmla="*/ 579090 h 1728192"/>
              <a:gd name="connsiteX4" fmla="*/ 984447 w 1730387"/>
              <a:gd name="connsiteY4" fmla="*/ 1036290 h 1728192"/>
              <a:gd name="connsiteX5" fmla="*/ 1727398 w 1730387"/>
              <a:gd name="connsiteY5" fmla="*/ 1026765 h 1728192"/>
              <a:gd name="connsiteX6" fmla="*/ 1728192 w 1730387"/>
              <a:gd name="connsiteY6" fmla="*/ 1728192 h 1728192"/>
              <a:gd name="connsiteX7" fmla="*/ 0 w 1730387"/>
              <a:gd name="connsiteY7" fmla="*/ 1728192 h 1728192"/>
              <a:gd name="connsiteX8" fmla="*/ 0 w 1730387"/>
              <a:gd name="connsiteY8" fmla="*/ 0 h 1728192"/>
              <a:gd name="connsiteX0" fmla="*/ 0 w 1728689"/>
              <a:gd name="connsiteY0" fmla="*/ 0 h 1728192"/>
              <a:gd name="connsiteX1" fmla="*/ 1728192 w 1728689"/>
              <a:gd name="connsiteY1" fmla="*/ 0 h 1728192"/>
              <a:gd name="connsiteX2" fmla="*/ 1717873 w 1728689"/>
              <a:gd name="connsiteY2" fmla="*/ 579090 h 1728192"/>
              <a:gd name="connsiteX3" fmla="*/ 984448 w 1728689"/>
              <a:gd name="connsiteY3" fmla="*/ 579090 h 1728192"/>
              <a:gd name="connsiteX4" fmla="*/ 984447 w 1728689"/>
              <a:gd name="connsiteY4" fmla="*/ 1036290 h 1728192"/>
              <a:gd name="connsiteX5" fmla="*/ 1727398 w 1728689"/>
              <a:gd name="connsiteY5" fmla="*/ 1026765 h 1728192"/>
              <a:gd name="connsiteX6" fmla="*/ 1728192 w 1728689"/>
              <a:gd name="connsiteY6" fmla="*/ 1728192 h 1728192"/>
              <a:gd name="connsiteX7" fmla="*/ 0 w 1728689"/>
              <a:gd name="connsiteY7" fmla="*/ 1728192 h 1728192"/>
              <a:gd name="connsiteX8" fmla="*/ 0 w 1728689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984448 w 1729112"/>
              <a:gd name="connsiteY3" fmla="*/ 579090 h 1728192"/>
              <a:gd name="connsiteX4" fmla="*/ 984447 w 1729112"/>
              <a:gd name="connsiteY4" fmla="*/ 1036290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984447 w 1729112"/>
              <a:gd name="connsiteY4" fmla="*/ 1036290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26054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26054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26054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32073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9112" h="1728192">
                <a:moveTo>
                  <a:pt x="0" y="0"/>
                </a:moveTo>
                <a:lnTo>
                  <a:pt x="1728192" y="0"/>
                </a:lnTo>
                <a:cubicBezTo>
                  <a:pt x="1731929" y="542603"/>
                  <a:pt x="1722768" y="26963"/>
                  <a:pt x="1727398" y="569565"/>
                </a:cubicBezTo>
                <a:lnTo>
                  <a:pt x="226055" y="566733"/>
                </a:lnTo>
                <a:cubicBezTo>
                  <a:pt x="224467" y="906458"/>
                  <a:pt x="230155" y="815070"/>
                  <a:pt x="232073" y="1030112"/>
                </a:cubicBezTo>
                <a:lnTo>
                  <a:pt x="1727398" y="1026765"/>
                </a:lnTo>
                <a:cubicBezTo>
                  <a:pt x="1727663" y="1260574"/>
                  <a:pt x="1727927" y="1494383"/>
                  <a:pt x="1728192" y="1728192"/>
                </a:cubicBezTo>
                <a:lnTo>
                  <a:pt x="0" y="1728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t"/>
          <a:lstStyle/>
          <a:p>
            <a:r>
              <a:rPr lang="en-US" b="1" dirty="0"/>
              <a:t>View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res/layout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684380" y="4158607"/>
            <a:ext cx="2851517" cy="720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(context)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1221" y="4158607"/>
            <a:ext cx="2851517" cy="7200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…/&gt;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Why not just…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492898"/>
            <a:ext cx="9875520" cy="3633268"/>
          </a:xfrm>
        </p:spPr>
        <p:txBody>
          <a:bodyPr/>
          <a:lstStyle/>
          <a:p>
            <a:r>
              <a:rPr lang="en-US" dirty="0"/>
              <a:t>Keep your views and models </a:t>
            </a:r>
            <a:r>
              <a:rPr lang="en-US" i="1" dirty="0"/>
              <a:t>separated!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40" y="1349896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Roboto Black"/>
                <a:cs typeface="Roboto Black"/>
              </a:rPr>
              <a:t>…write it out in code?</a:t>
            </a:r>
          </a:p>
        </p:txBody>
      </p:sp>
    </p:spTree>
    <p:extLst>
      <p:ext uri="{BB962C8B-B14F-4D97-AF65-F5344CB8AC3E}">
        <p14:creationId xmlns:p14="http://schemas.microsoft.com/office/powerpoint/2010/main" val="20459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3716 0.04074 " pathEditMode="relative" rAng="0" ptsTypes="AA">
                                      <p:cBhvr>
                                        <p:cTn id="44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7" grpId="0" animBg="1"/>
      <p:bldP spid="8" grpId="0" animBg="1"/>
      <p:bldP spid="8" grpId="1" animBg="1"/>
      <p:bldP spid="8" grpId="2" animBg="1"/>
      <p:bldP spid="9" grpId="0"/>
      <p:bldP spid="9" grpId="1"/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Why not just…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492898"/>
            <a:ext cx="9875520" cy="363326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We will!</a:t>
            </a:r>
            <a:endParaRPr lang="en-US" sz="40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40" y="1349896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Roboto Black"/>
                <a:cs typeface="Roboto Black"/>
              </a:rPr>
              <a:t>…write it out in some clumsy</a:t>
            </a:r>
            <a:br>
              <a:rPr lang="en-US" sz="3600" dirty="0">
                <a:latin typeface="Roboto Black"/>
                <a:cs typeface="Roboto Black"/>
              </a:rPr>
            </a:br>
            <a:r>
              <a:rPr lang="en-US" sz="3600" dirty="0">
                <a:latin typeface="Roboto Black"/>
                <a:cs typeface="Roboto Black"/>
              </a:rPr>
              <a:t>combination of a layout and code?</a:t>
            </a:r>
          </a:p>
        </p:txBody>
      </p:sp>
      <p:sp>
        <p:nvSpPr>
          <p:cNvPr id="5" name="Plus 4"/>
          <p:cNvSpPr/>
          <p:nvPr/>
        </p:nvSpPr>
        <p:spPr>
          <a:xfrm rot="2123746">
            <a:off x="8855470" y="941375"/>
            <a:ext cx="1268118" cy="1283151"/>
          </a:xfrm>
          <a:prstGeom prst="mathPlus">
            <a:avLst>
              <a:gd name="adj1" fmla="val 1889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Back to fonts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root of any component…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android.widget.View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endParaRPr lang="en-US" sz="2400" i="1" dirty="0"/>
          </a:p>
          <a:p>
            <a:pPr marL="0" indent="0" algn="ctr">
              <a:buNone/>
            </a:pPr>
            <a:r>
              <a:rPr lang="en-US" sz="2400" i="1" dirty="0"/>
              <a:t>“The basic building block of all Android’s UI components.”</a:t>
            </a:r>
          </a:p>
          <a:p>
            <a:pPr marL="0" indent="0" algn="r">
              <a:buNone/>
            </a:pPr>
            <a:r>
              <a:rPr lang="en-US" sz="2000" dirty="0"/>
              <a:t>—d.android.com</a:t>
            </a:r>
          </a:p>
        </p:txBody>
      </p:sp>
    </p:spTree>
    <p:extLst>
      <p:ext uri="{BB962C8B-B14F-4D97-AF65-F5344CB8AC3E}">
        <p14:creationId xmlns:p14="http://schemas.microsoft.com/office/powerpoint/2010/main" val="394775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29498</TotalTime>
  <Words>3523</Words>
  <Application>Microsoft Macintosh PowerPoint</Application>
  <PresentationFormat>Custom</PresentationFormat>
  <Paragraphs>643</Paragraphs>
  <Slides>46</Slides>
  <Notes>17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1_Office Theme</vt:lpstr>
      <vt:lpstr>Custom Components for Android</vt:lpstr>
      <vt:lpstr>Components?</vt:lpstr>
      <vt:lpstr>Custom components?</vt:lpstr>
      <vt:lpstr>Custom components?</vt:lpstr>
      <vt:lpstr>Why not just…</vt:lpstr>
      <vt:lpstr>Why not just…</vt:lpstr>
      <vt:lpstr>Why not just…</vt:lpstr>
      <vt:lpstr>Back to fonts</vt:lpstr>
      <vt:lpstr>At the root of any component…</vt:lpstr>
      <vt:lpstr>FontTextView</vt:lpstr>
      <vt:lpstr>FontUtil</vt:lpstr>
      <vt:lpstr>FontUtil</vt:lpstr>
      <vt:lpstr>Layout</vt:lpstr>
      <vt:lpstr>Attributes</vt:lpstr>
      <vt:lpstr>FontTextView</vt:lpstr>
      <vt:lpstr>FontTextView</vt:lpstr>
      <vt:lpstr>Layout</vt:lpstr>
      <vt:lpstr>Layout</vt:lpstr>
      <vt:lpstr>Demo: fonts</vt:lpstr>
      <vt:lpstr>Styles</vt:lpstr>
      <vt:lpstr>Demo: styled fonts</vt:lpstr>
      <vt:lpstr>Another custom view</vt:lpstr>
      <vt:lpstr>SimpleAnimatedView</vt:lpstr>
      <vt:lpstr>SimpleAnimatedView</vt:lpstr>
      <vt:lpstr>SimpleTextView</vt:lpstr>
      <vt:lpstr>SimpleAnimatedView</vt:lpstr>
      <vt:lpstr>SimpleAnimatedView</vt:lpstr>
      <vt:lpstr>SimpleAnimatedView</vt:lpstr>
      <vt:lpstr>SimpleAnimatedView</vt:lpstr>
      <vt:lpstr>SimpleAnimatedView</vt:lpstr>
      <vt:lpstr>SimpleAnimatedView</vt:lpstr>
      <vt:lpstr>SimpleAnimatedView</vt:lpstr>
      <vt:lpstr>Demo: simple animation</vt:lpstr>
      <vt:lpstr>Bonus: ADT</vt:lpstr>
      <vt:lpstr>What we’ve done</vt:lpstr>
      <vt:lpstr>Things to be wary of</vt:lpstr>
      <vt:lpstr>Things to be wary of</vt:lpstr>
      <vt:lpstr>Things to be wary of</vt:lpstr>
      <vt:lpstr>Things to be wary of</vt:lpstr>
      <vt:lpstr>Other resources than me</vt:lpstr>
      <vt:lpstr>Other resources than me</vt:lpstr>
      <vt:lpstr>Other resources than me</vt:lpstr>
      <vt:lpstr>Other resources than me</vt:lpstr>
      <vt:lpstr>Other resources than me</vt:lpstr>
      <vt:lpstr>Resources that are me</vt:lpstr>
      <vt:lpstr>Custom Components for Android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Pixplicity</cp:lastModifiedBy>
  <cp:revision>259</cp:revision>
  <dcterms:created xsi:type="dcterms:W3CDTF">2012-01-27T11:16:21Z</dcterms:created>
  <dcterms:modified xsi:type="dcterms:W3CDTF">2013-07-02T18:12:58Z</dcterms:modified>
</cp:coreProperties>
</file>